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Bobby Jones" panose="020B0604020202020204" charset="0"/>
      <p:regular r:id="rId14"/>
    </p:embeddedFont>
    <p:embeddedFont>
      <p:font typeface="Quicksand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851DB-41E8-49E8-9E05-2BCCD126F3EC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C64C8-12B9-427D-946F-6F7B555EC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53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64C8-12B9-427D-946F-6F7B555EC5E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07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64C8-12B9-427D-946F-6F7B555EC5E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68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7.svg"/><Relationship Id="rId18" Type="http://schemas.openxmlformats.org/officeDocument/2006/relationships/image" Target="../media/image18.png"/><Relationship Id="rId3" Type="http://schemas.openxmlformats.org/officeDocument/2006/relationships/image" Target="../media/image11.jpeg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15.png"/><Relationship Id="rId17" Type="http://schemas.openxmlformats.org/officeDocument/2006/relationships/image" Target="../media/image3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5.svg"/><Relationship Id="rId5" Type="http://schemas.openxmlformats.org/officeDocument/2006/relationships/image" Target="../media/image14.svg"/><Relationship Id="rId15" Type="http://schemas.openxmlformats.org/officeDocument/2006/relationships/image" Target="../media/image29.svg"/><Relationship Id="rId10" Type="http://schemas.openxmlformats.org/officeDocument/2006/relationships/image" Target="../media/image14.png"/><Relationship Id="rId19" Type="http://schemas.openxmlformats.org/officeDocument/2006/relationships/image" Target="../media/image33.svg"/><Relationship Id="rId4" Type="http://schemas.openxmlformats.org/officeDocument/2006/relationships/image" Target="../media/image8.png"/><Relationship Id="rId9" Type="http://schemas.openxmlformats.org/officeDocument/2006/relationships/image" Target="../media/image23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1.svg"/><Relationship Id="rId3" Type="http://schemas.openxmlformats.org/officeDocument/2006/relationships/image" Target="../media/image20.png"/><Relationship Id="rId7" Type="http://schemas.openxmlformats.org/officeDocument/2006/relationships/image" Target="../media/image40.svg"/><Relationship Id="rId12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4.svg"/><Relationship Id="rId5" Type="http://schemas.openxmlformats.org/officeDocument/2006/relationships/image" Target="../media/image38.svg"/><Relationship Id="rId10" Type="http://schemas.openxmlformats.org/officeDocument/2006/relationships/image" Target="../media/image8.png"/><Relationship Id="rId4" Type="http://schemas.openxmlformats.org/officeDocument/2006/relationships/image" Target="../media/image21.png"/><Relationship Id="rId9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2.svg"/><Relationship Id="rId18" Type="http://schemas.openxmlformats.org/officeDocument/2006/relationships/image" Target="../media/image16.svg"/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17" Type="http://schemas.openxmlformats.org/officeDocument/2006/relationships/image" Target="../media/image9.png"/><Relationship Id="rId2" Type="http://schemas.openxmlformats.org/officeDocument/2006/relationships/image" Target="../media/image11.jpe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8.svg"/><Relationship Id="rId9" Type="http://schemas.openxmlformats.org/officeDocument/2006/relationships/image" Target="../media/image7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16.png"/><Relationship Id="rId10" Type="http://schemas.openxmlformats.org/officeDocument/2006/relationships/image" Target="../media/image14.svg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image" Target="../media/image27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1.svg"/><Relationship Id="rId5" Type="http://schemas.openxmlformats.org/officeDocument/2006/relationships/image" Target="../media/image29.svg"/><Relationship Id="rId10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680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04522" y="1448682"/>
            <a:ext cx="6041028" cy="7389637"/>
          </a:xfrm>
          <a:custGeom>
            <a:avLst/>
            <a:gdLst/>
            <a:ahLst/>
            <a:cxnLst/>
            <a:rect l="l" t="t" r="r" b="b"/>
            <a:pathLst>
              <a:path w="6041028" h="7389637">
                <a:moveTo>
                  <a:pt x="0" y="0"/>
                </a:moveTo>
                <a:lnTo>
                  <a:pt x="6041028" y="0"/>
                </a:lnTo>
                <a:lnTo>
                  <a:pt x="6041028" y="7389636"/>
                </a:lnTo>
                <a:lnTo>
                  <a:pt x="0" y="73896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21678" y="8836459"/>
            <a:ext cx="4941516" cy="3170816"/>
          </a:xfrm>
          <a:custGeom>
            <a:avLst/>
            <a:gdLst/>
            <a:ahLst/>
            <a:cxnLst/>
            <a:rect l="l" t="t" r="r" b="b"/>
            <a:pathLst>
              <a:path w="4941516" h="3170816">
                <a:moveTo>
                  <a:pt x="0" y="0"/>
                </a:moveTo>
                <a:lnTo>
                  <a:pt x="4941517" y="0"/>
                </a:lnTo>
                <a:lnTo>
                  <a:pt x="4941517" y="3170815"/>
                </a:lnTo>
                <a:lnTo>
                  <a:pt x="0" y="3170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-1574327" y="7731943"/>
            <a:ext cx="2984027" cy="3052713"/>
          </a:xfrm>
          <a:custGeom>
            <a:avLst/>
            <a:gdLst/>
            <a:ahLst/>
            <a:cxnLst/>
            <a:rect l="l" t="t" r="r" b="b"/>
            <a:pathLst>
              <a:path w="2984027" h="3052713">
                <a:moveTo>
                  <a:pt x="0" y="0"/>
                </a:moveTo>
                <a:lnTo>
                  <a:pt x="2984027" y="0"/>
                </a:lnTo>
                <a:lnTo>
                  <a:pt x="2984027" y="3052714"/>
                </a:lnTo>
                <a:lnTo>
                  <a:pt x="0" y="3052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49673" y="8838318"/>
            <a:ext cx="4552716" cy="951932"/>
          </a:xfrm>
          <a:custGeom>
            <a:avLst/>
            <a:gdLst/>
            <a:ahLst/>
            <a:cxnLst/>
            <a:rect l="l" t="t" r="r" b="b"/>
            <a:pathLst>
              <a:path w="4552716" h="951932">
                <a:moveTo>
                  <a:pt x="0" y="0"/>
                </a:moveTo>
                <a:lnTo>
                  <a:pt x="4552716" y="0"/>
                </a:lnTo>
                <a:lnTo>
                  <a:pt x="4552716" y="951932"/>
                </a:lnTo>
                <a:lnTo>
                  <a:pt x="0" y="9519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-475250" y="-1190751"/>
            <a:ext cx="3007901" cy="2639433"/>
          </a:xfrm>
          <a:custGeom>
            <a:avLst/>
            <a:gdLst/>
            <a:ahLst/>
            <a:cxnLst/>
            <a:rect l="l" t="t" r="r" b="b"/>
            <a:pathLst>
              <a:path w="3007901" h="2639433">
                <a:moveTo>
                  <a:pt x="0" y="0"/>
                </a:moveTo>
                <a:lnTo>
                  <a:pt x="3007900" y="0"/>
                </a:lnTo>
                <a:lnTo>
                  <a:pt x="3007900" y="2639433"/>
                </a:lnTo>
                <a:lnTo>
                  <a:pt x="0" y="26394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259300" y="1690063"/>
            <a:ext cx="2984027" cy="3052713"/>
          </a:xfrm>
          <a:custGeom>
            <a:avLst/>
            <a:gdLst/>
            <a:ahLst/>
            <a:cxnLst/>
            <a:rect l="l" t="t" r="r" b="b"/>
            <a:pathLst>
              <a:path w="2984027" h="3052713">
                <a:moveTo>
                  <a:pt x="0" y="0"/>
                </a:moveTo>
                <a:lnTo>
                  <a:pt x="2984027" y="0"/>
                </a:lnTo>
                <a:lnTo>
                  <a:pt x="2984027" y="3052713"/>
                </a:lnTo>
                <a:lnTo>
                  <a:pt x="0" y="30527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86278" y="-1507334"/>
            <a:ext cx="6236488" cy="2536034"/>
          </a:xfrm>
          <a:custGeom>
            <a:avLst/>
            <a:gdLst/>
            <a:ahLst/>
            <a:cxnLst/>
            <a:rect l="l" t="t" r="r" b="b"/>
            <a:pathLst>
              <a:path w="6236488" h="2536034">
                <a:moveTo>
                  <a:pt x="0" y="0"/>
                </a:moveTo>
                <a:lnTo>
                  <a:pt x="6236488" y="0"/>
                </a:lnTo>
                <a:lnTo>
                  <a:pt x="6236488" y="2536034"/>
                </a:lnTo>
                <a:lnTo>
                  <a:pt x="0" y="25360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53528" y="-2010327"/>
            <a:ext cx="3303290" cy="3039027"/>
          </a:xfrm>
          <a:custGeom>
            <a:avLst/>
            <a:gdLst/>
            <a:ahLst/>
            <a:cxnLst/>
            <a:rect l="l" t="t" r="r" b="b"/>
            <a:pathLst>
              <a:path w="3303290" h="3039027">
                <a:moveTo>
                  <a:pt x="0" y="0"/>
                </a:moveTo>
                <a:lnTo>
                  <a:pt x="3303291" y="0"/>
                </a:lnTo>
                <a:lnTo>
                  <a:pt x="3303291" y="3039027"/>
                </a:lnTo>
                <a:lnTo>
                  <a:pt x="0" y="30390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121073" y="415972"/>
            <a:ext cx="3036038" cy="612728"/>
          </a:xfrm>
          <a:custGeom>
            <a:avLst/>
            <a:gdLst/>
            <a:ahLst/>
            <a:cxnLst/>
            <a:rect l="l" t="t" r="r" b="b"/>
            <a:pathLst>
              <a:path w="3036038" h="612728">
                <a:moveTo>
                  <a:pt x="0" y="0"/>
                </a:moveTo>
                <a:lnTo>
                  <a:pt x="3036038" y="0"/>
                </a:lnTo>
                <a:lnTo>
                  <a:pt x="3036038" y="612728"/>
                </a:lnTo>
                <a:lnTo>
                  <a:pt x="0" y="61272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38700">
            <a:off x="14505174" y="9257418"/>
            <a:ext cx="4932586" cy="4645843"/>
          </a:xfrm>
          <a:custGeom>
            <a:avLst/>
            <a:gdLst/>
            <a:ahLst/>
            <a:cxnLst/>
            <a:rect l="l" t="t" r="r" b="b"/>
            <a:pathLst>
              <a:path w="4932586" h="4645843">
                <a:moveTo>
                  <a:pt x="0" y="0"/>
                </a:moveTo>
                <a:lnTo>
                  <a:pt x="4932586" y="0"/>
                </a:lnTo>
                <a:lnTo>
                  <a:pt x="4932586" y="4645844"/>
                </a:lnTo>
                <a:lnTo>
                  <a:pt x="0" y="464584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1521095" y="2049539"/>
            <a:ext cx="9043353" cy="1645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44"/>
              </a:lnSpc>
            </a:pPr>
            <a:r>
              <a:rPr lang="en-US" sz="11003" spc="-264" dirty="0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OCTOBRE ROSE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1215" y="6784270"/>
            <a:ext cx="8916144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27"/>
              </a:lnSpc>
              <a:spcBef>
                <a:spcPct val="0"/>
              </a:spcBef>
            </a:pPr>
            <a:endParaRPr lang="en-US" sz="6399" spc="-153" dirty="0">
              <a:solidFill>
                <a:srgbClr val="FFFFFF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72830" y="4178793"/>
            <a:ext cx="8380769" cy="2643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6527"/>
              </a:lnSpc>
              <a:spcBef>
                <a:spcPct val="0"/>
              </a:spcBef>
            </a:pPr>
            <a:r>
              <a:rPr lang="en-US" sz="8800" spc="-153" dirty="0" smtClean="0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Au  </a:t>
            </a:r>
            <a:r>
              <a:rPr lang="en-US" sz="8800" spc="-153" dirty="0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CPP  </a:t>
            </a:r>
            <a:r>
              <a:rPr lang="en-US" sz="8800" spc="-153" dirty="0" smtClean="0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, c ‘</a:t>
            </a:r>
            <a:r>
              <a:rPr lang="en-US" sz="8800" spc="-153" dirty="0" err="1" smtClean="0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est</a:t>
            </a:r>
            <a:r>
              <a:rPr lang="en-US" sz="8800" spc="-153" dirty="0" smtClean="0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</a:p>
          <a:p>
            <a:pPr lvl="0" algn="ctr">
              <a:lnSpc>
                <a:spcPts val="6527"/>
              </a:lnSpc>
              <a:spcBef>
                <a:spcPct val="0"/>
              </a:spcBef>
            </a:pPr>
            <a:endParaRPr lang="en-US" sz="8800" spc="-153" dirty="0">
              <a:solidFill>
                <a:srgbClr val="FFFFFF"/>
              </a:solidFill>
              <a:latin typeface="Bobby Jones"/>
              <a:ea typeface="Bobby Jones"/>
              <a:cs typeface="Bobby Jones"/>
              <a:sym typeface="Bobby Jones"/>
            </a:endParaRPr>
          </a:p>
          <a:p>
            <a:pPr lvl="0" algn="ctr">
              <a:lnSpc>
                <a:spcPts val="6527"/>
              </a:lnSpc>
              <a:spcBef>
                <a:spcPct val="0"/>
              </a:spcBef>
            </a:pPr>
            <a:r>
              <a:rPr lang="en-US" sz="8800" spc="-153" dirty="0" err="1" smtClean="0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toute</a:t>
            </a:r>
            <a:r>
              <a:rPr lang="en-US" sz="8800" spc="-153" dirty="0" smtClean="0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8800" spc="-153" dirty="0" err="1" smtClean="0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l’année</a:t>
            </a:r>
            <a:r>
              <a:rPr lang="en-US" sz="8800" spc="-153" dirty="0" smtClean="0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endParaRPr lang="en-US" sz="8800" spc="-153" dirty="0">
              <a:solidFill>
                <a:srgbClr val="FFFFFF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351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01063" y="-1822215"/>
            <a:ext cx="3961336" cy="3644429"/>
          </a:xfrm>
          <a:custGeom>
            <a:avLst/>
            <a:gdLst/>
            <a:ahLst/>
            <a:cxnLst/>
            <a:rect l="l" t="t" r="r" b="b"/>
            <a:pathLst>
              <a:path w="3961336" h="3644429">
                <a:moveTo>
                  <a:pt x="0" y="0"/>
                </a:moveTo>
                <a:lnTo>
                  <a:pt x="3961336" y="0"/>
                </a:lnTo>
                <a:lnTo>
                  <a:pt x="3961336" y="3644430"/>
                </a:lnTo>
                <a:lnTo>
                  <a:pt x="0" y="3644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73316" y="8181426"/>
            <a:ext cx="3193132" cy="2813948"/>
          </a:xfrm>
          <a:custGeom>
            <a:avLst/>
            <a:gdLst/>
            <a:ahLst/>
            <a:cxnLst/>
            <a:rect l="l" t="t" r="r" b="b"/>
            <a:pathLst>
              <a:path w="3193132" h="2813948">
                <a:moveTo>
                  <a:pt x="0" y="0"/>
                </a:moveTo>
                <a:lnTo>
                  <a:pt x="3193132" y="0"/>
                </a:lnTo>
                <a:lnTo>
                  <a:pt x="3193132" y="2813948"/>
                </a:lnTo>
                <a:lnTo>
                  <a:pt x="0" y="28139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-808143" y="599282"/>
            <a:ext cx="2862787" cy="858836"/>
          </a:xfrm>
          <a:custGeom>
            <a:avLst/>
            <a:gdLst/>
            <a:ahLst/>
            <a:cxnLst/>
            <a:rect l="l" t="t" r="r" b="b"/>
            <a:pathLst>
              <a:path w="2862787" h="858836">
                <a:moveTo>
                  <a:pt x="0" y="0"/>
                </a:moveTo>
                <a:lnTo>
                  <a:pt x="2862786" y="0"/>
                </a:lnTo>
                <a:lnTo>
                  <a:pt x="2862786" y="858836"/>
                </a:lnTo>
                <a:lnTo>
                  <a:pt x="0" y="858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256507" y="2122175"/>
            <a:ext cx="5808608" cy="4828786"/>
          </a:xfrm>
          <a:custGeom>
            <a:avLst/>
            <a:gdLst/>
            <a:ahLst/>
            <a:cxnLst/>
            <a:rect l="l" t="t" r="r" b="b"/>
            <a:pathLst>
              <a:path w="6775267" h="6405707">
                <a:moveTo>
                  <a:pt x="0" y="0"/>
                </a:moveTo>
                <a:lnTo>
                  <a:pt x="6775267" y="0"/>
                </a:lnTo>
                <a:lnTo>
                  <a:pt x="6775267" y="6405708"/>
                </a:lnTo>
                <a:lnTo>
                  <a:pt x="0" y="6405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969452" y="8475686"/>
            <a:ext cx="3214059" cy="2893382"/>
          </a:xfrm>
          <a:custGeom>
            <a:avLst/>
            <a:gdLst/>
            <a:ahLst/>
            <a:cxnLst/>
            <a:rect l="l" t="t" r="r" b="b"/>
            <a:pathLst>
              <a:path w="3214059" h="2893382">
                <a:moveTo>
                  <a:pt x="0" y="0"/>
                </a:moveTo>
                <a:lnTo>
                  <a:pt x="3214059" y="0"/>
                </a:lnTo>
                <a:lnTo>
                  <a:pt x="3214059" y="2893382"/>
                </a:lnTo>
                <a:lnTo>
                  <a:pt x="0" y="28933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5400000">
            <a:off x="17221559" y="2301172"/>
            <a:ext cx="2516089" cy="2440607"/>
          </a:xfrm>
          <a:custGeom>
            <a:avLst/>
            <a:gdLst/>
            <a:ahLst/>
            <a:cxnLst/>
            <a:rect l="l" t="t" r="r" b="b"/>
            <a:pathLst>
              <a:path w="2516089" h="2440607">
                <a:moveTo>
                  <a:pt x="0" y="0"/>
                </a:moveTo>
                <a:lnTo>
                  <a:pt x="2516089" y="0"/>
                </a:lnTo>
                <a:lnTo>
                  <a:pt x="2516089" y="2440606"/>
                </a:lnTo>
                <a:lnTo>
                  <a:pt x="0" y="24406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68388" y="3987959"/>
            <a:ext cx="2829245" cy="853918"/>
          </a:xfrm>
          <a:custGeom>
            <a:avLst/>
            <a:gdLst/>
            <a:ahLst/>
            <a:cxnLst/>
            <a:rect l="l" t="t" r="r" b="b"/>
            <a:pathLst>
              <a:path w="2829245" h="853918">
                <a:moveTo>
                  <a:pt x="0" y="0"/>
                </a:moveTo>
                <a:lnTo>
                  <a:pt x="2829245" y="0"/>
                </a:lnTo>
                <a:lnTo>
                  <a:pt x="2829245" y="853917"/>
                </a:lnTo>
                <a:lnTo>
                  <a:pt x="0" y="8539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051690" y="4033034"/>
            <a:ext cx="1373133" cy="746485"/>
          </a:xfrm>
          <a:custGeom>
            <a:avLst/>
            <a:gdLst/>
            <a:ahLst/>
            <a:cxnLst/>
            <a:rect l="l" t="t" r="r" b="b"/>
            <a:pathLst>
              <a:path w="1373133" h="746485">
                <a:moveTo>
                  <a:pt x="0" y="0"/>
                </a:moveTo>
                <a:lnTo>
                  <a:pt x="1373133" y="0"/>
                </a:lnTo>
                <a:lnTo>
                  <a:pt x="1373133" y="746485"/>
                </a:lnTo>
                <a:lnTo>
                  <a:pt x="0" y="7464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952235" y="5393476"/>
            <a:ext cx="3252450" cy="762847"/>
          </a:xfrm>
          <a:custGeom>
            <a:avLst/>
            <a:gdLst/>
            <a:ahLst/>
            <a:cxnLst/>
            <a:rect l="l" t="t" r="r" b="b"/>
            <a:pathLst>
              <a:path w="3252450" h="762847">
                <a:moveTo>
                  <a:pt x="0" y="0"/>
                </a:moveTo>
                <a:lnTo>
                  <a:pt x="3252450" y="0"/>
                </a:lnTo>
                <a:lnTo>
                  <a:pt x="3252450" y="762848"/>
                </a:lnTo>
                <a:lnTo>
                  <a:pt x="0" y="76284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853952" y="787799"/>
            <a:ext cx="11369593" cy="103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7200" spc="-168" dirty="0">
                <a:solidFill>
                  <a:srgbClr val="2B2B2B"/>
                </a:solidFill>
                <a:latin typeface="Bobby Jones"/>
                <a:ea typeface="Bobby Jones"/>
                <a:cs typeface="Bobby Jones"/>
                <a:sym typeface="Bobby Jones"/>
              </a:rPr>
              <a:t>DÉPISTAGE DU CANCER DU SEIN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71051" y="5379205"/>
            <a:ext cx="9068348" cy="582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7"/>
              </a:lnSpc>
            </a:pPr>
            <a:endParaRPr lang="en-US" sz="3314" b="1" dirty="0">
              <a:solidFill>
                <a:srgbClr val="2B2B2B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237648" y="5161472"/>
            <a:ext cx="10058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-168" dirty="0" smtClean="0">
                <a:latin typeface="Bobby Jones"/>
                <a:ea typeface="Bobby Jones"/>
                <a:cs typeface="Bobby Jones"/>
                <a:sym typeface="Bobby Jones"/>
              </a:rPr>
              <a:t>A </a:t>
            </a:r>
            <a:r>
              <a:rPr lang="en-US" sz="5400" spc="-168" dirty="0"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5400" spc="-168" dirty="0" err="1" smtClean="0">
                <a:latin typeface="Bobby Jones"/>
                <a:ea typeface="Bobby Jones"/>
                <a:cs typeface="Bobby Jones"/>
                <a:sym typeface="Bobby Jones"/>
              </a:rPr>
              <a:t>partir</a:t>
            </a:r>
            <a:r>
              <a:rPr lang="en-US" sz="5400" spc="-168" dirty="0" smtClean="0">
                <a:latin typeface="Bobby Jones"/>
                <a:ea typeface="Bobby Jones"/>
                <a:cs typeface="Bobby Jones"/>
                <a:sym typeface="Bobby Jones"/>
              </a:rPr>
              <a:t> de 25 </a:t>
            </a:r>
            <a:r>
              <a:rPr lang="en-US" sz="5400" spc="-168" dirty="0" err="1" smtClean="0">
                <a:latin typeface="Bobby Jones"/>
                <a:ea typeface="Bobby Jones"/>
                <a:cs typeface="Bobby Jones"/>
                <a:sym typeface="Bobby Jones"/>
              </a:rPr>
              <a:t>ans</a:t>
            </a:r>
            <a:r>
              <a:rPr lang="en-US" sz="5400" spc="-168" dirty="0" smtClean="0">
                <a:latin typeface="Bobby Jones"/>
                <a:ea typeface="Bobby Jones"/>
                <a:cs typeface="Bobby Jones"/>
                <a:sym typeface="Bobby Jones"/>
              </a:rPr>
              <a:t>  : </a:t>
            </a:r>
          </a:p>
          <a:p>
            <a:pPr algn="ctr"/>
            <a:endParaRPr lang="en-US" sz="5400" spc="-168" dirty="0" smtClean="0">
              <a:latin typeface="Bobby Jones"/>
              <a:ea typeface="Bobby Jones"/>
              <a:cs typeface="Bobby Jones"/>
              <a:sym typeface="Bobby Jones"/>
            </a:endParaRPr>
          </a:p>
          <a:p>
            <a:pPr algn="ctr"/>
            <a:r>
              <a:rPr lang="en-US" sz="5400" spc="-168" dirty="0" smtClean="0">
                <a:latin typeface="Bobby Jones"/>
                <a:ea typeface="Bobby Jones"/>
                <a:cs typeface="Bobby Jones"/>
                <a:sym typeface="Bobby Jones"/>
              </a:rPr>
              <a:t>consultation  </a:t>
            </a:r>
            <a:r>
              <a:rPr lang="en-US" sz="5400" spc="-168" dirty="0" err="1" smtClean="0">
                <a:latin typeface="Bobby Jones"/>
                <a:ea typeface="Bobby Jones"/>
                <a:cs typeface="Bobby Jones"/>
                <a:sym typeface="Bobby Jones"/>
              </a:rPr>
              <a:t>gynécologique</a:t>
            </a:r>
            <a:r>
              <a:rPr lang="en-US" sz="5400" spc="-168" dirty="0" smtClean="0"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5400" spc="-168" dirty="0" err="1" smtClean="0">
                <a:latin typeface="Bobby Jones"/>
                <a:ea typeface="Bobby Jones"/>
                <a:cs typeface="Bobby Jones"/>
                <a:sym typeface="Bobby Jones"/>
              </a:rPr>
              <a:t>annuelle</a:t>
            </a:r>
            <a:r>
              <a:rPr lang="en-US" sz="5400" spc="-168" dirty="0" smtClean="0">
                <a:latin typeface="Bobby Jones"/>
                <a:ea typeface="Bobby Jones"/>
                <a:cs typeface="Bobby Jones"/>
                <a:sym typeface="Bobby Jones"/>
              </a:rPr>
              <a:t>  avec </a:t>
            </a:r>
            <a:r>
              <a:rPr lang="en-US" sz="5400" spc="-168" dirty="0" err="1" smtClean="0">
                <a:latin typeface="Bobby Jones"/>
                <a:ea typeface="Bobby Jones"/>
                <a:cs typeface="Bobby Jones"/>
                <a:sym typeface="Bobby Jones"/>
              </a:rPr>
              <a:t>une</a:t>
            </a:r>
            <a:r>
              <a:rPr lang="en-US" sz="5400" spc="-168" dirty="0" smtClean="0">
                <a:latin typeface="Bobby Jones"/>
                <a:ea typeface="Bobby Jones"/>
                <a:cs typeface="Bobby Jones"/>
                <a:sym typeface="Bobby Jones"/>
              </a:rPr>
              <a:t> sage femme </a:t>
            </a:r>
            <a:r>
              <a:rPr lang="en-US" sz="5400" spc="-168" dirty="0" err="1" smtClean="0">
                <a:latin typeface="Bobby Jones"/>
                <a:ea typeface="Bobby Jones"/>
                <a:cs typeface="Bobby Jones"/>
                <a:sym typeface="Bobby Jones"/>
              </a:rPr>
              <a:t>ou</a:t>
            </a:r>
            <a:r>
              <a:rPr lang="en-US" sz="5400" spc="-168" dirty="0" smtClean="0">
                <a:latin typeface="Bobby Jones"/>
                <a:ea typeface="Bobby Jones"/>
                <a:cs typeface="Bobby Jones"/>
                <a:sym typeface="Bobby Jones"/>
              </a:rPr>
              <a:t> un </a:t>
            </a:r>
            <a:r>
              <a:rPr lang="en-US" sz="5400" spc="-168" dirty="0" err="1" smtClean="0">
                <a:latin typeface="Bobby Jones"/>
                <a:ea typeface="Bobby Jones"/>
                <a:cs typeface="Bobby Jones"/>
                <a:sym typeface="Bobby Jones"/>
              </a:rPr>
              <a:t>médecin</a:t>
            </a:r>
            <a:r>
              <a:rPr lang="en-US" sz="5400" spc="-168" dirty="0" smtClean="0">
                <a:latin typeface="Bobby Jones"/>
                <a:ea typeface="Bobby Jones"/>
                <a:cs typeface="Bobby Jones"/>
                <a:sym typeface="Bobby Jones"/>
              </a:rPr>
              <a:t> </a:t>
            </a:r>
            <a:endParaRPr lang="fr-FR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867" y="-2116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6"/>
          <p:cNvSpPr/>
          <p:nvPr/>
        </p:nvSpPr>
        <p:spPr>
          <a:xfrm>
            <a:off x="11125200" y="1897188"/>
            <a:ext cx="5808608" cy="4828786"/>
          </a:xfrm>
          <a:custGeom>
            <a:avLst/>
            <a:gdLst/>
            <a:ahLst/>
            <a:cxnLst/>
            <a:rect l="l" t="t" r="r" b="b"/>
            <a:pathLst>
              <a:path w="6775267" h="6405707">
                <a:moveTo>
                  <a:pt x="0" y="0"/>
                </a:moveTo>
                <a:lnTo>
                  <a:pt x="6775267" y="0"/>
                </a:lnTo>
                <a:lnTo>
                  <a:pt x="6775267" y="6405708"/>
                </a:lnTo>
                <a:lnTo>
                  <a:pt x="0" y="64057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" name="ZoneTexte 3"/>
          <p:cNvSpPr txBox="1"/>
          <p:nvPr/>
        </p:nvSpPr>
        <p:spPr>
          <a:xfrm>
            <a:off x="1600200" y="800100"/>
            <a:ext cx="112776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7200" spc="-168" dirty="0">
                <a:solidFill>
                  <a:srgbClr val="2B2B2B"/>
                </a:solidFill>
                <a:latin typeface="Bobby Jones"/>
                <a:ea typeface="Bobby Jones"/>
                <a:cs typeface="Bobby Jones"/>
                <a:sym typeface="Bobby Jones"/>
              </a:rPr>
              <a:t>DÉPISTAGE DU CANCER DU SEIN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47800" y="4152900"/>
            <a:ext cx="9067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37"/>
              </a:lnSpc>
            </a:pPr>
            <a:r>
              <a:rPr lang="en-US" sz="5400" spc="-168" dirty="0">
                <a:solidFill>
                  <a:srgbClr val="2B2B2B"/>
                </a:solidFill>
                <a:latin typeface="Bobby Jones" panose="020B0604020202020204" charset="0"/>
                <a:ea typeface="Quicksand Bold"/>
                <a:cs typeface="Quicksand Bold"/>
                <a:sym typeface="Bobby Jones"/>
              </a:rPr>
              <a:t>Et de 50 à 74 </a:t>
            </a:r>
            <a:r>
              <a:rPr lang="en-US" sz="5400" spc="-168" dirty="0" err="1">
                <a:solidFill>
                  <a:srgbClr val="2B2B2B"/>
                </a:solidFill>
                <a:latin typeface="Bobby Jones" panose="020B0604020202020204" charset="0"/>
                <a:ea typeface="Quicksand Bold"/>
                <a:cs typeface="Quicksand Bold"/>
                <a:sym typeface="Bobby Jones"/>
              </a:rPr>
              <a:t>ans</a:t>
            </a:r>
            <a:r>
              <a:rPr lang="en-US" sz="5400" spc="-168" dirty="0">
                <a:solidFill>
                  <a:srgbClr val="2B2B2B"/>
                </a:solidFill>
                <a:latin typeface="Bobby Jones" panose="020B0604020202020204" charset="0"/>
                <a:ea typeface="Quicksand Bold"/>
                <a:cs typeface="Quicksand Bold"/>
                <a:sym typeface="Bobby Jones"/>
              </a:rPr>
              <a:t> :</a:t>
            </a:r>
          </a:p>
          <a:p>
            <a:pPr algn="ctr">
              <a:lnSpc>
                <a:spcPts val="5037"/>
              </a:lnSpc>
            </a:pPr>
            <a:endParaRPr lang="en-US" sz="5400" spc="-168" dirty="0">
              <a:solidFill>
                <a:srgbClr val="2B2B2B"/>
              </a:solidFill>
              <a:latin typeface="Bobby Jones" panose="020B0604020202020204" charset="0"/>
              <a:ea typeface="Quicksand Bold"/>
              <a:cs typeface="Quicksand Bold"/>
              <a:sym typeface="Bobby Jones"/>
            </a:endParaRPr>
          </a:p>
          <a:p>
            <a:pPr algn="ctr">
              <a:lnSpc>
                <a:spcPts val="5037"/>
              </a:lnSpc>
            </a:pPr>
            <a:r>
              <a:rPr lang="en-US" sz="5400" spc="-168" dirty="0" err="1">
                <a:solidFill>
                  <a:srgbClr val="2B2B2B"/>
                </a:solidFill>
                <a:latin typeface="Bobby Jones" panose="020B0604020202020204" charset="0"/>
                <a:ea typeface="Quicksand Bold"/>
                <a:cs typeface="Quicksand Bold"/>
                <a:sym typeface="Bobby Jones"/>
              </a:rPr>
              <a:t>Mammographie</a:t>
            </a:r>
            <a:r>
              <a:rPr lang="en-US" sz="5400" spc="-168" dirty="0">
                <a:solidFill>
                  <a:srgbClr val="2B2B2B"/>
                </a:solidFill>
                <a:latin typeface="Bobby Jones" panose="020B0604020202020204" charset="0"/>
                <a:ea typeface="Quicksand Bold"/>
                <a:cs typeface="Quicksand Bold"/>
                <a:sym typeface="Bobby Jones"/>
              </a:rPr>
              <a:t> </a:t>
            </a:r>
            <a:r>
              <a:rPr lang="en-US" sz="5400" spc="-168" dirty="0" err="1">
                <a:solidFill>
                  <a:srgbClr val="2B2B2B"/>
                </a:solidFill>
                <a:latin typeface="Bobby Jones" panose="020B0604020202020204" charset="0"/>
                <a:ea typeface="Quicksand Bold"/>
                <a:cs typeface="Quicksand Bold"/>
                <a:sym typeface="Bobby Jones"/>
              </a:rPr>
              <a:t>tous</a:t>
            </a:r>
            <a:r>
              <a:rPr lang="en-US" sz="5400" spc="-168" dirty="0">
                <a:solidFill>
                  <a:srgbClr val="2B2B2B"/>
                </a:solidFill>
                <a:latin typeface="Bobby Jones" panose="020B0604020202020204" charset="0"/>
                <a:ea typeface="Quicksand Bold"/>
                <a:cs typeface="Quicksand Bold"/>
                <a:sym typeface="Bobby Jones"/>
              </a:rPr>
              <a:t> les 2 </a:t>
            </a:r>
            <a:r>
              <a:rPr lang="en-US" sz="5400" spc="-168" dirty="0" err="1">
                <a:solidFill>
                  <a:srgbClr val="2B2B2B"/>
                </a:solidFill>
                <a:latin typeface="Bobby Jones" panose="020B0604020202020204" charset="0"/>
                <a:ea typeface="Quicksand Bold"/>
                <a:cs typeface="Quicksand Bold"/>
                <a:sym typeface="Bobby Jones"/>
              </a:rPr>
              <a:t>ans</a:t>
            </a:r>
            <a:r>
              <a:rPr lang="en-US" sz="5400" spc="-168" dirty="0">
                <a:solidFill>
                  <a:srgbClr val="2B2B2B"/>
                </a:solidFill>
                <a:latin typeface="Bobby Jones" panose="020B0604020202020204" charset="0"/>
                <a:ea typeface="Quicksand Bold"/>
                <a:cs typeface="Quicksand Bold"/>
                <a:sym typeface="Bobby Jones"/>
              </a:rPr>
              <a:t> </a:t>
            </a:r>
            <a:endParaRPr lang="en-US" sz="5400" dirty="0">
              <a:solidFill>
                <a:srgbClr val="2B2B2B"/>
              </a:solidFill>
              <a:latin typeface="Bobby Jones" panose="020B0604020202020204" charset="0"/>
              <a:ea typeface="Quicksand Bold"/>
              <a:cs typeface="Quicksand Bold"/>
              <a:sym typeface="Quicksand Bold"/>
            </a:endParaRPr>
          </a:p>
          <a:p>
            <a:pPr algn="ctr">
              <a:lnSpc>
                <a:spcPts val="5037"/>
              </a:lnSpc>
            </a:pPr>
            <a:endParaRPr lang="en-US" sz="2400" b="1" dirty="0">
              <a:solidFill>
                <a:srgbClr val="2B2B2B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ctr">
              <a:lnSpc>
                <a:spcPts val="5037"/>
              </a:lnSpc>
            </a:pPr>
            <a:r>
              <a:rPr lang="en-US" sz="4400" i="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Réalisable</a:t>
            </a:r>
            <a:r>
              <a:rPr lang="en-US" sz="4400" i="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400" i="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en</a:t>
            </a:r>
            <a:r>
              <a:rPr lang="en-US" sz="4400" i="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400" i="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radiologie</a:t>
            </a:r>
            <a:r>
              <a:rPr lang="en-US" sz="4400" i="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au </a:t>
            </a:r>
            <a:r>
              <a:rPr lang="en-US" sz="4400" i="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centre</a:t>
            </a:r>
            <a:r>
              <a:rPr lang="en-US" sz="4400" i="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400" i="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hospitalier</a:t>
            </a:r>
            <a:r>
              <a:rPr lang="en-US" sz="4400" i="1" dirty="0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de </a:t>
            </a:r>
            <a:r>
              <a:rPr lang="en-US" sz="4400" i="1" dirty="0" err="1">
                <a:solidFill>
                  <a:srgbClr val="2B2B2B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Decazeville</a:t>
            </a:r>
            <a:endParaRPr lang="en-US" sz="4400" i="1" dirty="0">
              <a:solidFill>
                <a:srgbClr val="2B2B2B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</p:spTree>
    <p:extLst>
      <p:ext uri="{BB962C8B-B14F-4D97-AF65-F5344CB8AC3E}">
        <p14:creationId xmlns:p14="http://schemas.microsoft.com/office/powerpoint/2010/main" val="341253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50769" y="2627722"/>
            <a:ext cx="5437231" cy="6304036"/>
          </a:xfrm>
          <a:custGeom>
            <a:avLst/>
            <a:gdLst/>
            <a:ahLst/>
            <a:cxnLst/>
            <a:rect l="l" t="t" r="r" b="b"/>
            <a:pathLst>
              <a:path w="5437231" h="6304036">
                <a:moveTo>
                  <a:pt x="0" y="0"/>
                </a:moveTo>
                <a:lnTo>
                  <a:pt x="5437231" y="0"/>
                </a:lnTo>
                <a:lnTo>
                  <a:pt x="5437231" y="6304035"/>
                </a:lnTo>
                <a:lnTo>
                  <a:pt x="0" y="6304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98697"/>
            <a:ext cx="5533350" cy="4114800"/>
          </a:xfrm>
          <a:custGeom>
            <a:avLst/>
            <a:gdLst/>
            <a:ahLst/>
            <a:cxnLst/>
            <a:rect l="l" t="t" r="r" b="b"/>
            <a:pathLst>
              <a:path w="5533350" h="4114800">
                <a:moveTo>
                  <a:pt x="0" y="0"/>
                </a:moveTo>
                <a:lnTo>
                  <a:pt x="5533350" y="0"/>
                </a:lnTo>
                <a:lnTo>
                  <a:pt x="5533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334945" y="5622772"/>
            <a:ext cx="3657600" cy="598516"/>
          </a:xfrm>
          <a:custGeom>
            <a:avLst/>
            <a:gdLst/>
            <a:ahLst/>
            <a:cxnLst/>
            <a:rect l="l" t="t" r="r" b="b"/>
            <a:pathLst>
              <a:path w="3657600" h="598516">
                <a:moveTo>
                  <a:pt x="0" y="0"/>
                </a:moveTo>
                <a:lnTo>
                  <a:pt x="3657600" y="0"/>
                </a:lnTo>
                <a:lnTo>
                  <a:pt x="3657600" y="598516"/>
                </a:lnTo>
                <a:lnTo>
                  <a:pt x="0" y="5985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87249" y="7890308"/>
            <a:ext cx="3418988" cy="559471"/>
          </a:xfrm>
          <a:custGeom>
            <a:avLst/>
            <a:gdLst/>
            <a:ahLst/>
            <a:cxnLst/>
            <a:rect l="l" t="t" r="r" b="b"/>
            <a:pathLst>
              <a:path w="3418988" h="559471">
                <a:moveTo>
                  <a:pt x="0" y="0"/>
                </a:moveTo>
                <a:lnTo>
                  <a:pt x="3418988" y="0"/>
                </a:lnTo>
                <a:lnTo>
                  <a:pt x="3418988" y="559471"/>
                </a:lnTo>
                <a:lnTo>
                  <a:pt x="0" y="5594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59643" y="5419562"/>
            <a:ext cx="1848545" cy="1004936"/>
          </a:xfrm>
          <a:custGeom>
            <a:avLst/>
            <a:gdLst/>
            <a:ahLst/>
            <a:cxnLst/>
            <a:rect l="l" t="t" r="r" b="b"/>
            <a:pathLst>
              <a:path w="1848545" h="1004936">
                <a:moveTo>
                  <a:pt x="0" y="0"/>
                </a:moveTo>
                <a:lnTo>
                  <a:pt x="1848545" y="0"/>
                </a:lnTo>
                <a:lnTo>
                  <a:pt x="1848545" y="1004936"/>
                </a:lnTo>
                <a:lnTo>
                  <a:pt x="0" y="10049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987640" y="2175147"/>
            <a:ext cx="8674466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49"/>
              </a:lnSpc>
            </a:pPr>
            <a:r>
              <a:rPr lang="en-US" sz="7500" spc="-179" dirty="0">
                <a:solidFill>
                  <a:srgbClr val="2B2B2B"/>
                </a:solidFill>
                <a:latin typeface="Bobby Jones"/>
                <a:ea typeface="Bobby Jones"/>
                <a:cs typeface="Bobby Jones"/>
                <a:sym typeface="Bobby Jones"/>
              </a:rPr>
              <a:t>DÉPISTAGE DU CANCER DU COL DE L’UTÉRUS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4000" y="5020505"/>
            <a:ext cx="10529485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4000" spc="197" dirty="0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Pour </a:t>
            </a:r>
            <a:r>
              <a:rPr lang="en-US" sz="4000" spc="197" dirty="0" err="1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toutes</a:t>
            </a:r>
            <a:r>
              <a:rPr lang="en-US" sz="4000" spc="197" dirty="0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les femmes de 25 à 65 </a:t>
            </a:r>
            <a:r>
              <a:rPr lang="en-US" sz="4000" spc="197" dirty="0" err="1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ans</a:t>
            </a:r>
            <a:endParaRPr lang="en-US" sz="4000" spc="197" dirty="0">
              <a:solidFill>
                <a:srgbClr val="30303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ctr">
              <a:lnSpc>
                <a:spcPts val="4454"/>
              </a:lnSpc>
            </a:pPr>
            <a:endParaRPr lang="en-US" sz="4000" spc="197" dirty="0">
              <a:solidFill>
                <a:srgbClr val="30303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ctr">
              <a:lnSpc>
                <a:spcPts val="4454"/>
              </a:lnSpc>
            </a:pPr>
            <a:r>
              <a:rPr lang="en-US" sz="4000" spc="197" dirty="0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Par un </a:t>
            </a:r>
            <a:r>
              <a:rPr lang="en-US" sz="4000" spc="197" dirty="0" err="1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prélèvement</a:t>
            </a:r>
            <a:r>
              <a:rPr lang="en-US" sz="4000" spc="197" dirty="0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000" spc="197" dirty="0" err="1" smtClean="0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lors</a:t>
            </a:r>
            <a:r>
              <a:rPr lang="en-US" sz="4000" spc="197" dirty="0" smtClean="0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000" spc="197" dirty="0" err="1" smtClean="0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d’une</a:t>
            </a:r>
            <a:r>
              <a:rPr lang="en-US" sz="4000" spc="197" dirty="0" smtClean="0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consultation </a:t>
            </a:r>
            <a:r>
              <a:rPr lang="en-US" sz="4000" spc="197" dirty="0" err="1" smtClean="0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gynécologique</a:t>
            </a:r>
            <a:r>
              <a:rPr lang="en-US" sz="4000" spc="197" dirty="0" smtClean="0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avec </a:t>
            </a:r>
            <a:r>
              <a:rPr lang="en-US" sz="4000" spc="197" dirty="0" err="1" smtClean="0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une</a:t>
            </a:r>
            <a:r>
              <a:rPr lang="en-US" sz="4000" spc="197" dirty="0" smtClean="0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sage femme </a:t>
            </a:r>
            <a:r>
              <a:rPr lang="en-US" sz="4000" spc="197" dirty="0" err="1" smtClean="0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ou</a:t>
            </a:r>
            <a:r>
              <a:rPr lang="en-US" sz="4000" spc="197" dirty="0" smtClean="0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un </a:t>
            </a:r>
            <a:r>
              <a:rPr lang="en-US" sz="4000" spc="197" dirty="0" err="1" smtClean="0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médecin</a:t>
            </a:r>
            <a:r>
              <a:rPr lang="en-US" sz="4000" spc="197" dirty="0" smtClean="0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endParaRPr lang="en-US" sz="4000" spc="197" dirty="0">
              <a:solidFill>
                <a:srgbClr val="30303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5901063" y="-1822215"/>
            <a:ext cx="3961336" cy="3644429"/>
          </a:xfrm>
          <a:custGeom>
            <a:avLst/>
            <a:gdLst/>
            <a:ahLst/>
            <a:cxnLst/>
            <a:rect l="l" t="t" r="r" b="b"/>
            <a:pathLst>
              <a:path w="3961336" h="3644429">
                <a:moveTo>
                  <a:pt x="0" y="0"/>
                </a:moveTo>
                <a:lnTo>
                  <a:pt x="3961336" y="0"/>
                </a:lnTo>
                <a:lnTo>
                  <a:pt x="3961336" y="3644430"/>
                </a:lnTo>
                <a:lnTo>
                  <a:pt x="0" y="36444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198961" y="8449779"/>
            <a:ext cx="3193132" cy="2813948"/>
          </a:xfrm>
          <a:custGeom>
            <a:avLst/>
            <a:gdLst/>
            <a:ahLst/>
            <a:cxnLst/>
            <a:rect l="l" t="t" r="r" b="b"/>
            <a:pathLst>
              <a:path w="3193132" h="2813948">
                <a:moveTo>
                  <a:pt x="0" y="0"/>
                </a:moveTo>
                <a:lnTo>
                  <a:pt x="3193132" y="0"/>
                </a:lnTo>
                <a:lnTo>
                  <a:pt x="3193132" y="2813948"/>
                </a:lnTo>
                <a:lnTo>
                  <a:pt x="0" y="28139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7" name="Freeform 5"/>
          <p:cNvSpPr/>
          <p:nvPr/>
        </p:nvSpPr>
        <p:spPr>
          <a:xfrm>
            <a:off x="-838200" y="7353300"/>
            <a:ext cx="2984027" cy="3052713"/>
          </a:xfrm>
          <a:custGeom>
            <a:avLst/>
            <a:gdLst/>
            <a:ahLst/>
            <a:cxnLst/>
            <a:rect l="l" t="t" r="r" b="b"/>
            <a:pathLst>
              <a:path w="2984027" h="3052713">
                <a:moveTo>
                  <a:pt x="0" y="0"/>
                </a:moveTo>
                <a:lnTo>
                  <a:pt x="2984027" y="0"/>
                </a:lnTo>
                <a:lnTo>
                  <a:pt x="2984027" y="3052714"/>
                </a:lnTo>
                <a:lnTo>
                  <a:pt x="0" y="3052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0" name="Image 9"/>
          <p:cNvPicPr/>
          <p:nvPr/>
        </p:nvPicPr>
        <p:blipFill>
          <a:blip r:embed="rId8"/>
          <a:stretch>
            <a:fillRect/>
          </a:stretch>
        </p:blipFill>
        <p:spPr>
          <a:xfrm>
            <a:off x="1510197" y="2095500"/>
            <a:ext cx="12300501" cy="7086599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1" name="Freeform 5"/>
          <p:cNvSpPr/>
          <p:nvPr/>
        </p:nvSpPr>
        <p:spPr>
          <a:xfrm>
            <a:off x="-685800" y="7505700"/>
            <a:ext cx="2984027" cy="3052713"/>
          </a:xfrm>
          <a:custGeom>
            <a:avLst/>
            <a:gdLst/>
            <a:ahLst/>
            <a:cxnLst/>
            <a:rect l="l" t="t" r="r" b="b"/>
            <a:pathLst>
              <a:path w="2984027" h="3052713">
                <a:moveTo>
                  <a:pt x="0" y="0"/>
                </a:moveTo>
                <a:lnTo>
                  <a:pt x="2984027" y="0"/>
                </a:lnTo>
                <a:lnTo>
                  <a:pt x="2984027" y="3052714"/>
                </a:lnTo>
                <a:lnTo>
                  <a:pt x="0" y="3052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5"/>
          <p:cNvSpPr/>
          <p:nvPr/>
        </p:nvSpPr>
        <p:spPr>
          <a:xfrm>
            <a:off x="15672286" y="2292209"/>
            <a:ext cx="2984027" cy="3052713"/>
          </a:xfrm>
          <a:custGeom>
            <a:avLst/>
            <a:gdLst/>
            <a:ahLst/>
            <a:cxnLst/>
            <a:rect l="l" t="t" r="r" b="b"/>
            <a:pathLst>
              <a:path w="2984027" h="3052713">
                <a:moveTo>
                  <a:pt x="0" y="0"/>
                </a:moveTo>
                <a:lnTo>
                  <a:pt x="2984027" y="0"/>
                </a:lnTo>
                <a:lnTo>
                  <a:pt x="2984027" y="3052714"/>
                </a:lnTo>
                <a:lnTo>
                  <a:pt x="0" y="3052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9"/>
          <p:cNvSpPr/>
          <p:nvPr/>
        </p:nvSpPr>
        <p:spPr>
          <a:xfrm>
            <a:off x="13810699" y="8502736"/>
            <a:ext cx="6236488" cy="2536034"/>
          </a:xfrm>
          <a:custGeom>
            <a:avLst/>
            <a:gdLst/>
            <a:ahLst/>
            <a:cxnLst/>
            <a:rect l="l" t="t" r="r" b="b"/>
            <a:pathLst>
              <a:path w="6236488" h="2536034">
                <a:moveTo>
                  <a:pt x="0" y="0"/>
                </a:moveTo>
                <a:lnTo>
                  <a:pt x="6236488" y="0"/>
                </a:lnTo>
                <a:lnTo>
                  <a:pt x="6236488" y="2536034"/>
                </a:lnTo>
                <a:lnTo>
                  <a:pt x="0" y="25360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6"/>
          <p:cNvSpPr/>
          <p:nvPr/>
        </p:nvSpPr>
        <p:spPr>
          <a:xfrm>
            <a:off x="11017168" y="8724900"/>
            <a:ext cx="5213431" cy="1045853"/>
          </a:xfrm>
          <a:custGeom>
            <a:avLst/>
            <a:gdLst/>
            <a:ahLst/>
            <a:cxnLst/>
            <a:rect l="l" t="t" r="r" b="b"/>
            <a:pathLst>
              <a:path w="4552716" h="951932">
                <a:moveTo>
                  <a:pt x="0" y="0"/>
                </a:moveTo>
                <a:lnTo>
                  <a:pt x="4552716" y="0"/>
                </a:lnTo>
                <a:lnTo>
                  <a:pt x="4552716" y="951932"/>
                </a:lnTo>
                <a:lnTo>
                  <a:pt x="0" y="9519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7"/>
          <p:cNvSpPr/>
          <p:nvPr/>
        </p:nvSpPr>
        <p:spPr>
          <a:xfrm rot="-10800000">
            <a:off x="6779369" y="-271966"/>
            <a:ext cx="3007901" cy="2639433"/>
          </a:xfrm>
          <a:custGeom>
            <a:avLst/>
            <a:gdLst/>
            <a:ahLst/>
            <a:cxnLst/>
            <a:rect l="l" t="t" r="r" b="b"/>
            <a:pathLst>
              <a:path w="3007901" h="2639433">
                <a:moveTo>
                  <a:pt x="0" y="0"/>
                </a:moveTo>
                <a:lnTo>
                  <a:pt x="3007900" y="0"/>
                </a:lnTo>
                <a:lnTo>
                  <a:pt x="3007900" y="2639433"/>
                </a:lnTo>
                <a:lnTo>
                  <a:pt x="0" y="26394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9"/>
          <p:cNvSpPr/>
          <p:nvPr/>
        </p:nvSpPr>
        <p:spPr>
          <a:xfrm>
            <a:off x="11582400" y="419100"/>
            <a:ext cx="6236488" cy="2536034"/>
          </a:xfrm>
          <a:custGeom>
            <a:avLst/>
            <a:gdLst/>
            <a:ahLst/>
            <a:cxnLst/>
            <a:rect l="l" t="t" r="r" b="b"/>
            <a:pathLst>
              <a:path w="6236488" h="2536034">
                <a:moveTo>
                  <a:pt x="0" y="0"/>
                </a:moveTo>
                <a:lnTo>
                  <a:pt x="6236488" y="0"/>
                </a:lnTo>
                <a:lnTo>
                  <a:pt x="6236488" y="2536034"/>
                </a:lnTo>
                <a:lnTo>
                  <a:pt x="0" y="25360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1"/>
          <p:cNvSpPr/>
          <p:nvPr/>
        </p:nvSpPr>
        <p:spPr>
          <a:xfrm>
            <a:off x="3152473" y="212388"/>
            <a:ext cx="3663531" cy="788766"/>
          </a:xfrm>
          <a:custGeom>
            <a:avLst/>
            <a:gdLst/>
            <a:ahLst/>
            <a:cxnLst/>
            <a:rect l="l" t="t" r="r" b="b"/>
            <a:pathLst>
              <a:path w="3036038" h="612728">
                <a:moveTo>
                  <a:pt x="0" y="0"/>
                </a:moveTo>
                <a:lnTo>
                  <a:pt x="3036038" y="0"/>
                </a:lnTo>
                <a:lnTo>
                  <a:pt x="3036038" y="612728"/>
                </a:lnTo>
                <a:lnTo>
                  <a:pt x="0" y="61272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" name="ZoneTexte 2"/>
          <p:cNvSpPr txBox="1"/>
          <p:nvPr/>
        </p:nvSpPr>
        <p:spPr>
          <a:xfrm rot="21027067">
            <a:off x="2463758" y="689885"/>
            <a:ext cx="4537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FF3399"/>
                </a:solidFill>
                <a:latin typeface="Bobby Jones" panose="020B0604020202020204" charset="0"/>
              </a:rPr>
              <a:t>Douleurs</a:t>
            </a:r>
            <a:endParaRPr lang="fr-FR" sz="6000" dirty="0">
              <a:solidFill>
                <a:srgbClr val="FF3399"/>
              </a:solidFill>
              <a:latin typeface="Bobby Jones" panose="020B060402020202020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614864">
            <a:off x="7166575" y="788269"/>
            <a:ext cx="3619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FF3399"/>
                </a:solidFill>
                <a:latin typeface="Bobby Jones" panose="020B0604020202020204" charset="0"/>
              </a:rPr>
              <a:t>Questions</a:t>
            </a:r>
            <a:r>
              <a:rPr lang="fr-FR" sz="5400" dirty="0" smtClean="0">
                <a:solidFill>
                  <a:srgbClr val="FF3399"/>
                </a:solidFill>
                <a:latin typeface="Bobby Jones" panose="020B0604020202020204" charset="0"/>
              </a:rPr>
              <a:t> </a:t>
            </a:r>
            <a:endParaRPr lang="fr-FR" sz="5400" dirty="0">
              <a:solidFill>
                <a:srgbClr val="FF3399"/>
              </a:solidFill>
              <a:latin typeface="Bobby Jones" panose="020B060402020202020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386065" y="370640"/>
            <a:ext cx="5135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bg1"/>
                </a:solidFill>
                <a:latin typeface="Bobby Jones" panose="020B0604020202020204" charset="0"/>
              </a:rPr>
              <a:t>C’est pas comme d’habitude : je suis inquiète</a:t>
            </a:r>
            <a:endParaRPr lang="fr-FR" sz="5400" dirty="0">
              <a:solidFill>
                <a:schemeClr val="bg1"/>
              </a:solidFill>
              <a:latin typeface="Bobby Jone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31412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96122" y="1949177"/>
            <a:ext cx="5827446" cy="7680324"/>
          </a:xfrm>
          <a:custGeom>
            <a:avLst/>
            <a:gdLst/>
            <a:ahLst/>
            <a:cxnLst/>
            <a:rect l="l" t="t" r="r" b="b"/>
            <a:pathLst>
              <a:path w="5827446" h="7680324">
                <a:moveTo>
                  <a:pt x="0" y="0"/>
                </a:moveTo>
                <a:lnTo>
                  <a:pt x="5827446" y="0"/>
                </a:lnTo>
                <a:lnTo>
                  <a:pt x="5827446" y="7680324"/>
                </a:lnTo>
                <a:lnTo>
                  <a:pt x="0" y="76803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366205" y="1173389"/>
            <a:ext cx="11361506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549"/>
              </a:lnSpc>
            </a:pPr>
            <a:r>
              <a:rPr lang="en-US" sz="7500" spc="-179" dirty="0" smtClean="0">
                <a:solidFill>
                  <a:srgbClr val="2B2B2B"/>
                </a:solidFill>
                <a:latin typeface="Bobby Jones"/>
                <a:ea typeface="Bobby Jones"/>
                <a:cs typeface="Bobby Jones"/>
                <a:sym typeface="Bobby Jones"/>
              </a:rPr>
              <a:t>   </a:t>
            </a:r>
            <a:r>
              <a:rPr lang="en-US" sz="7500" spc="-179" dirty="0" err="1" smtClean="0">
                <a:solidFill>
                  <a:schemeClr val="bg1"/>
                </a:solidFill>
                <a:latin typeface="Bobby Jones"/>
                <a:ea typeface="Bobby Jones"/>
                <a:cs typeface="Bobby Jones"/>
                <a:sym typeface="Bobby Jones"/>
              </a:rPr>
              <a:t>suivi</a:t>
            </a:r>
            <a:r>
              <a:rPr lang="en-US" sz="7500" spc="-179" dirty="0" smtClean="0">
                <a:solidFill>
                  <a:schemeClr val="bg1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7500" spc="-179" dirty="0" err="1" smtClean="0">
                <a:solidFill>
                  <a:schemeClr val="bg1"/>
                </a:solidFill>
                <a:latin typeface="Bobby Jones"/>
                <a:ea typeface="Bobby Jones"/>
                <a:cs typeface="Bobby Jones"/>
                <a:sym typeface="Bobby Jones"/>
              </a:rPr>
              <a:t>gynéco</a:t>
            </a:r>
            <a:r>
              <a:rPr lang="en-US" sz="7500" spc="-179" dirty="0" smtClean="0">
                <a:solidFill>
                  <a:schemeClr val="bg1"/>
                </a:solidFill>
                <a:latin typeface="Bobby Jones"/>
                <a:ea typeface="Bobby Jones"/>
                <a:cs typeface="Bobby Jones"/>
                <a:sym typeface="Bobby Jones"/>
              </a:rPr>
              <a:t> : </a:t>
            </a:r>
            <a:r>
              <a:rPr lang="en-US" sz="7500" spc="-179" dirty="0" err="1" smtClean="0">
                <a:solidFill>
                  <a:schemeClr val="bg1"/>
                </a:solidFill>
                <a:latin typeface="Bobby Jones"/>
                <a:ea typeface="Bobby Jones"/>
                <a:cs typeface="Bobby Jones"/>
                <a:sym typeface="Bobby Jones"/>
              </a:rPr>
              <a:t>où</a:t>
            </a:r>
            <a:r>
              <a:rPr lang="en-US" sz="7500" spc="-179" dirty="0" smtClean="0">
                <a:solidFill>
                  <a:schemeClr val="bg1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7500" spc="-179" dirty="0" err="1" smtClean="0">
                <a:solidFill>
                  <a:schemeClr val="bg1"/>
                </a:solidFill>
                <a:latin typeface="Bobby Jones"/>
                <a:ea typeface="Bobby Jones"/>
                <a:cs typeface="Bobby Jones"/>
                <a:sym typeface="Bobby Jones"/>
              </a:rPr>
              <a:t>aller</a:t>
            </a:r>
            <a:r>
              <a:rPr lang="en-US" sz="7500" spc="-179" dirty="0" smtClean="0">
                <a:solidFill>
                  <a:schemeClr val="bg1"/>
                </a:solidFill>
                <a:latin typeface="Bobby Jones"/>
                <a:ea typeface="Bobby Jones"/>
                <a:cs typeface="Bobby Jones"/>
                <a:sym typeface="Bobby Jones"/>
              </a:rPr>
              <a:t> ?</a:t>
            </a:r>
            <a:endParaRPr lang="en-US" sz="7500" spc="-179" dirty="0">
              <a:solidFill>
                <a:schemeClr val="bg1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15130" y="4077942"/>
            <a:ext cx="8760905" cy="61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1485" lvl="1" indent="-415742" algn="l">
              <a:lnSpc>
                <a:spcPts val="5199"/>
              </a:lnSpc>
              <a:buFont typeface="Arial"/>
              <a:buChar char="•"/>
            </a:pPr>
            <a:endParaRPr lang="en-US" sz="3851" b="1" spc="231" dirty="0">
              <a:solidFill>
                <a:srgbClr val="30303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6" name="Freeform 6"/>
          <p:cNvSpPr/>
          <p:nvPr/>
        </p:nvSpPr>
        <p:spPr>
          <a:xfrm rot="5400000">
            <a:off x="17221559" y="2301172"/>
            <a:ext cx="2516089" cy="2440607"/>
          </a:xfrm>
          <a:custGeom>
            <a:avLst/>
            <a:gdLst/>
            <a:ahLst/>
            <a:cxnLst/>
            <a:rect l="l" t="t" r="r" b="b"/>
            <a:pathLst>
              <a:path w="2516089" h="2440607">
                <a:moveTo>
                  <a:pt x="0" y="0"/>
                </a:moveTo>
                <a:lnTo>
                  <a:pt x="2516089" y="0"/>
                </a:lnTo>
                <a:lnTo>
                  <a:pt x="2516089" y="2440606"/>
                </a:lnTo>
                <a:lnTo>
                  <a:pt x="0" y="24406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969452" y="8475686"/>
            <a:ext cx="3214059" cy="2893382"/>
          </a:xfrm>
          <a:custGeom>
            <a:avLst/>
            <a:gdLst/>
            <a:ahLst/>
            <a:cxnLst/>
            <a:rect l="l" t="t" r="r" b="b"/>
            <a:pathLst>
              <a:path w="3214059" h="2893382">
                <a:moveTo>
                  <a:pt x="0" y="0"/>
                </a:moveTo>
                <a:lnTo>
                  <a:pt x="3214059" y="0"/>
                </a:lnTo>
                <a:lnTo>
                  <a:pt x="3214059" y="2893382"/>
                </a:lnTo>
                <a:lnTo>
                  <a:pt x="0" y="28933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-1643660" y="-1695252"/>
            <a:ext cx="3961336" cy="3644429"/>
          </a:xfrm>
          <a:custGeom>
            <a:avLst/>
            <a:gdLst/>
            <a:ahLst/>
            <a:cxnLst/>
            <a:rect l="l" t="t" r="r" b="b"/>
            <a:pathLst>
              <a:path w="3961336" h="3644429">
                <a:moveTo>
                  <a:pt x="0" y="0"/>
                </a:moveTo>
                <a:lnTo>
                  <a:pt x="3961336" y="0"/>
                </a:lnTo>
                <a:lnTo>
                  <a:pt x="3961336" y="3644429"/>
                </a:lnTo>
                <a:lnTo>
                  <a:pt x="0" y="36444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ZoneTexte 8"/>
          <p:cNvSpPr txBox="1"/>
          <p:nvPr/>
        </p:nvSpPr>
        <p:spPr>
          <a:xfrm>
            <a:off x="2726806" y="6994589"/>
            <a:ext cx="9327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3399"/>
                </a:solidFill>
                <a:latin typeface="Bobby Jones" panose="020B0604020202020204" charset="0"/>
              </a:rPr>
              <a:t>Gynécologues libéraux et hospitaliers et médecins généralistes</a:t>
            </a:r>
            <a:endParaRPr lang="fr-FR" sz="4000" dirty="0">
              <a:solidFill>
                <a:srgbClr val="FF3399"/>
              </a:solidFill>
              <a:latin typeface="Bobby Jones" panose="020B060402020202020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715304" y="3513961"/>
            <a:ext cx="10467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3399"/>
                </a:solidFill>
                <a:latin typeface="Bobby Jones" panose="020B0604020202020204" charset="0"/>
              </a:rPr>
              <a:t>Sages femmes libérales, hospitalières ou de PMI </a:t>
            </a:r>
            <a:endParaRPr lang="fr-FR" sz="4000" dirty="0">
              <a:solidFill>
                <a:srgbClr val="FF3399"/>
              </a:solidFill>
              <a:latin typeface="Bobby Jones" panose="020B0604020202020204" charset="0"/>
            </a:endParaRPr>
          </a:p>
        </p:txBody>
      </p:sp>
      <p:sp>
        <p:nvSpPr>
          <p:cNvPr id="13" name="Nuage 12"/>
          <p:cNvSpPr/>
          <p:nvPr/>
        </p:nvSpPr>
        <p:spPr>
          <a:xfrm>
            <a:off x="1417072" y="3684592"/>
            <a:ext cx="1149303" cy="433513"/>
          </a:xfrm>
          <a:prstGeom prst="cloud">
            <a:avLst/>
          </a:prstGeom>
          <a:solidFill>
            <a:srgbClr val="FF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726806" y="5383382"/>
            <a:ext cx="7483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3399"/>
                </a:solidFill>
                <a:latin typeface="Bobby Jones" panose="020B0604020202020204" charset="0"/>
              </a:rPr>
              <a:t>sages femmes du Centre périnatal de proximité </a:t>
            </a:r>
            <a:endParaRPr lang="fr-FR" sz="4000" dirty="0">
              <a:solidFill>
                <a:srgbClr val="FF3399"/>
              </a:solidFill>
              <a:latin typeface="Bobby Jones" panose="020B0604020202020204" charset="0"/>
            </a:endParaRPr>
          </a:p>
        </p:txBody>
      </p:sp>
      <p:sp>
        <p:nvSpPr>
          <p:cNvPr id="15" name="Nuage 14"/>
          <p:cNvSpPr/>
          <p:nvPr/>
        </p:nvSpPr>
        <p:spPr>
          <a:xfrm>
            <a:off x="1315590" y="5487381"/>
            <a:ext cx="1180470" cy="480805"/>
          </a:xfrm>
          <a:prstGeom prst="clou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Nuage 15"/>
          <p:cNvSpPr/>
          <p:nvPr/>
        </p:nvSpPr>
        <p:spPr>
          <a:xfrm>
            <a:off x="1374662" y="7175504"/>
            <a:ext cx="1180470" cy="480805"/>
          </a:xfrm>
          <a:prstGeom prst="clou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71999" y="1969511"/>
            <a:ext cx="5707670" cy="6724795"/>
          </a:xfrm>
          <a:custGeom>
            <a:avLst/>
            <a:gdLst/>
            <a:ahLst/>
            <a:cxnLst/>
            <a:rect l="l" t="t" r="r" b="b"/>
            <a:pathLst>
              <a:path w="5707670" h="6724795">
                <a:moveTo>
                  <a:pt x="0" y="0"/>
                </a:moveTo>
                <a:lnTo>
                  <a:pt x="5707670" y="0"/>
                </a:lnTo>
                <a:lnTo>
                  <a:pt x="5707670" y="6724795"/>
                </a:lnTo>
                <a:lnTo>
                  <a:pt x="0" y="67247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42054" y="1841265"/>
            <a:ext cx="3587709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49"/>
              </a:lnSpc>
            </a:pPr>
            <a:r>
              <a:rPr lang="en-US" sz="7500" spc="-179">
                <a:solidFill>
                  <a:srgbClr val="2B2B2B"/>
                </a:solidFill>
                <a:latin typeface="Bobby Jones"/>
                <a:ea typeface="Bobby Jones"/>
                <a:cs typeface="Bobby Jones"/>
                <a:sym typeface="Bobby Jones"/>
              </a:rPr>
              <a:t>CONTACT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79628" y="3751748"/>
            <a:ext cx="10111497" cy="4160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4"/>
              </a:lnSpc>
            </a:pPr>
            <a:r>
              <a:rPr lang="en-US" sz="3499" b="1" spc="209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Centre de périnatalité de proximité - CPP</a:t>
            </a:r>
          </a:p>
          <a:p>
            <a:pPr algn="l">
              <a:lnSpc>
                <a:spcPts val="4724"/>
              </a:lnSpc>
            </a:pPr>
            <a:endParaRPr lang="en-US" sz="3499" b="1" spc="209">
              <a:solidFill>
                <a:srgbClr val="30303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l">
              <a:lnSpc>
                <a:spcPts val="4724"/>
              </a:lnSpc>
            </a:pPr>
            <a:r>
              <a:rPr lang="en-US" sz="3499" b="1" spc="209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Centre hospitalier Pierre Delpech</a:t>
            </a:r>
          </a:p>
          <a:p>
            <a:pPr algn="l">
              <a:lnSpc>
                <a:spcPts val="4724"/>
              </a:lnSpc>
            </a:pPr>
            <a:r>
              <a:rPr lang="en-US" sz="3499" b="1" spc="209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60 avenue Prosper Alfaric</a:t>
            </a:r>
          </a:p>
          <a:p>
            <a:pPr algn="l">
              <a:lnSpc>
                <a:spcPts val="4724"/>
              </a:lnSpc>
            </a:pPr>
            <a:r>
              <a:rPr lang="en-US" sz="3499" b="1" spc="209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12300 DECAZEVILLE</a:t>
            </a:r>
          </a:p>
          <a:p>
            <a:pPr algn="l">
              <a:lnSpc>
                <a:spcPts val="4724"/>
              </a:lnSpc>
            </a:pPr>
            <a:endParaRPr lang="en-US" sz="3499" b="1" spc="209">
              <a:solidFill>
                <a:srgbClr val="303030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marL="0" lvl="0" indent="0" algn="l">
              <a:lnSpc>
                <a:spcPts val="4994"/>
              </a:lnSpc>
              <a:spcBef>
                <a:spcPct val="0"/>
              </a:spcBef>
            </a:pPr>
            <a:r>
              <a:rPr lang="en-US" sz="3699" b="1" spc="221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Secrétariat - 05 65 43 71 17 </a:t>
            </a:r>
          </a:p>
        </p:txBody>
      </p:sp>
      <p:sp>
        <p:nvSpPr>
          <p:cNvPr id="6" name="Freeform 6"/>
          <p:cNvSpPr/>
          <p:nvPr/>
        </p:nvSpPr>
        <p:spPr>
          <a:xfrm rot="5400000">
            <a:off x="17029955" y="198518"/>
            <a:ext cx="2516089" cy="2440607"/>
          </a:xfrm>
          <a:custGeom>
            <a:avLst/>
            <a:gdLst/>
            <a:ahLst/>
            <a:cxnLst/>
            <a:rect l="l" t="t" r="r" b="b"/>
            <a:pathLst>
              <a:path w="2516089" h="2440607">
                <a:moveTo>
                  <a:pt x="0" y="0"/>
                </a:moveTo>
                <a:lnTo>
                  <a:pt x="2516090" y="0"/>
                </a:lnTo>
                <a:lnTo>
                  <a:pt x="2516090" y="2440606"/>
                </a:lnTo>
                <a:lnTo>
                  <a:pt x="0" y="2440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969452" y="8475686"/>
            <a:ext cx="3214059" cy="2893382"/>
          </a:xfrm>
          <a:custGeom>
            <a:avLst/>
            <a:gdLst/>
            <a:ahLst/>
            <a:cxnLst/>
            <a:rect l="l" t="t" r="r" b="b"/>
            <a:pathLst>
              <a:path w="3214059" h="2893382">
                <a:moveTo>
                  <a:pt x="0" y="0"/>
                </a:moveTo>
                <a:lnTo>
                  <a:pt x="3214059" y="0"/>
                </a:lnTo>
                <a:lnTo>
                  <a:pt x="3214059" y="2893382"/>
                </a:lnTo>
                <a:lnTo>
                  <a:pt x="0" y="28933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-1575832" y="-1822215"/>
            <a:ext cx="3961336" cy="3644429"/>
          </a:xfrm>
          <a:custGeom>
            <a:avLst/>
            <a:gdLst/>
            <a:ahLst/>
            <a:cxnLst/>
            <a:rect l="l" t="t" r="r" b="b"/>
            <a:pathLst>
              <a:path w="3961336" h="3644429">
                <a:moveTo>
                  <a:pt x="0" y="0"/>
                </a:moveTo>
                <a:lnTo>
                  <a:pt x="3961336" y="0"/>
                </a:lnTo>
                <a:lnTo>
                  <a:pt x="3961336" y="3644430"/>
                </a:lnTo>
                <a:lnTo>
                  <a:pt x="0" y="36444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973316" y="8181426"/>
            <a:ext cx="3193132" cy="2813948"/>
          </a:xfrm>
          <a:custGeom>
            <a:avLst/>
            <a:gdLst/>
            <a:ahLst/>
            <a:cxnLst/>
            <a:rect l="l" t="t" r="r" b="b"/>
            <a:pathLst>
              <a:path w="3193132" h="2813948">
                <a:moveTo>
                  <a:pt x="0" y="0"/>
                </a:moveTo>
                <a:lnTo>
                  <a:pt x="3193132" y="0"/>
                </a:lnTo>
                <a:lnTo>
                  <a:pt x="3193132" y="2813948"/>
                </a:lnTo>
                <a:lnTo>
                  <a:pt x="0" y="28139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152</Words>
  <Application>Microsoft Office PowerPoint</Application>
  <PresentationFormat>Personnalisé</PresentationFormat>
  <Paragraphs>35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Calibri</vt:lpstr>
      <vt:lpstr>Bobby Jones</vt:lpstr>
      <vt:lpstr>Arial</vt:lpstr>
      <vt:lpstr>Quicksand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Octobre Rose</dc:title>
  <dc:creator>WITTMER Amélie</dc:creator>
  <cp:lastModifiedBy>WITTMER Amélie</cp:lastModifiedBy>
  <cp:revision>16</cp:revision>
  <dcterms:created xsi:type="dcterms:W3CDTF">2006-08-16T00:00:00Z</dcterms:created>
  <dcterms:modified xsi:type="dcterms:W3CDTF">2024-09-27T06:46:59Z</dcterms:modified>
  <dc:identifier>DAGQV6rsvZc</dc:identifier>
</cp:coreProperties>
</file>